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handoutMasterIdLst>
    <p:handoutMasterId r:id="rId24"/>
  </p:handoutMasterIdLst>
  <p:sldIdLst>
    <p:sldId id="256" r:id="rId2"/>
    <p:sldId id="284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1" r:id="rId11"/>
    <p:sldId id="282" r:id="rId12"/>
    <p:sldId id="283" r:id="rId13"/>
    <p:sldId id="257" r:id="rId14"/>
    <p:sldId id="270" r:id="rId15"/>
    <p:sldId id="258" r:id="rId16"/>
    <p:sldId id="271" r:id="rId17"/>
    <p:sldId id="259" r:id="rId18"/>
    <p:sldId id="260" r:id="rId19"/>
    <p:sldId id="272" r:id="rId20"/>
    <p:sldId id="261" r:id="rId21"/>
    <p:sldId id="262" r:id="rId22"/>
    <p:sldId id="269" r:id="rId23"/>
  </p:sldIdLst>
  <p:sldSz cx="9144000" cy="6858000" type="screen4x3"/>
  <p:notesSz cx="6881813" cy="100028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57F09"/>
    <a:srgbClr val="0000FF"/>
    <a:srgbClr val="9933FF"/>
    <a:srgbClr val="FFFFCC"/>
    <a:srgbClr val="FFCCFF"/>
    <a:srgbClr val="CCFFFF"/>
    <a:srgbClr val="9999FF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430" autoAdjust="0"/>
  </p:normalViewPr>
  <p:slideViewPr>
    <p:cSldViewPr>
      <p:cViewPr varScale="1">
        <p:scale>
          <a:sx n="63" d="100"/>
          <a:sy n="63" d="100"/>
        </p:scale>
        <p:origin x="-3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97313" y="0"/>
            <a:ext cx="2982912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D0C55B-38E0-4427-9428-B779978DE637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501188"/>
            <a:ext cx="2982913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97313" y="9501188"/>
            <a:ext cx="2982912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9D1855-354E-4C03-94D5-2EE3A2E97387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สี่เหลี่ยมผืนผ้า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สี่เหลี่ยมมุมมน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D472-2CC1-423A-83A2-90C62DFF76CE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C5CA41E-7194-4D2C-BBD4-D606E05BA9B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D472-2CC1-423A-83A2-90C62DFF76CE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A41E-7194-4D2C-BBD4-D606E05BA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D472-2CC1-423A-83A2-90C62DFF76CE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A41E-7194-4D2C-BBD4-D606E05BA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D472-2CC1-423A-83A2-90C62DFF76CE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A41E-7194-4D2C-BBD4-D606E05BA9B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ผืนผ้า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สี่เหลี่ยมมุมมน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D472-2CC1-423A-83A2-90C62DFF76CE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C5CA41E-7194-4D2C-BBD4-D606E05BA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D472-2CC1-423A-83A2-90C62DFF76CE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A41E-7194-4D2C-BBD4-D606E05BA9B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D472-2CC1-423A-83A2-90C62DFF76CE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A41E-7194-4D2C-BBD4-D606E05BA9B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D472-2CC1-423A-83A2-90C62DFF76CE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A41E-7194-4D2C-BBD4-D606E05BA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D472-2CC1-423A-83A2-90C62DFF76CE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A41E-7194-4D2C-BBD4-D606E05BA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สี่เหลี่ยมมุมมน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D472-2CC1-423A-83A2-90C62DFF76CE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CA41E-7194-4D2C-BBD4-D606E05BA9B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2D472-2CC1-423A-83A2-90C62DFF76CE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C5CA41E-7194-4D2C-BBD4-D606E05BA9B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สี่เหลี่ยมมุมมน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902D472-2CC1-423A-83A2-90C62DFF76CE}" type="datetimeFigureOut">
              <a:rPr lang="th-TH" smtClean="0"/>
              <a:pPr/>
              <a:t>27/08/56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C5CA41E-7194-4D2C-BBD4-D606E05BA9BE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computer\Desktop\fe131d7f5a6b38b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4771" y="71414"/>
            <a:ext cx="1045858" cy="1347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2357422" y="5214950"/>
            <a:ext cx="6453230" cy="1472902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4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rgbClr val="9999FF">
                      <a:alpha val="40000"/>
                    </a:srgb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โดย.....นายวิมล จำนงบุตร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rgbClr val="9999FF">
                      <a:alpha val="40000"/>
                    </a:srgbClr>
                  </a:outerShdw>
                </a:effectLst>
                <a:uLnTx/>
                <a:uFillTx/>
                <a:latin typeface="PSL Methinee" pitchFamily="18" charset="-34"/>
                <a:ea typeface="+mj-ea"/>
                <a:cs typeface="PSL Methinee" pitchFamily="18" charset="-34"/>
              </a:rPr>
              <a:t>ผู้ตรวจราชการกระทรวงศึกษาธิการ</a:t>
            </a:r>
            <a:endParaRPr kumimoji="0" lang="th-TH" sz="40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F0000"/>
              </a:solidFill>
              <a:effectLst>
                <a:outerShdw blurRad="50800" dist="38100" dir="5400000" algn="t" rotWithShape="0">
                  <a:srgbClr val="9999FF">
                    <a:alpha val="40000"/>
                  </a:srgb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42844" y="1714488"/>
            <a:ext cx="8429684" cy="1357322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96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</a:t>
            </a:r>
            <a:r>
              <a:rPr lang="th-TH" sz="96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กระทรวงศึกษาธิการ</a:t>
            </a:r>
            <a:endParaRPr kumimoji="0" lang="th-TH" sz="96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F0000"/>
              </a:solidFill>
              <a:effectLst>
                <a:outerShdw blurRad="50800" dist="381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sp>
        <p:nvSpPr>
          <p:cNvPr id="8" name="ชื่อเรื่อง 1"/>
          <p:cNvSpPr txBox="1">
            <a:spLocks/>
          </p:cNvSpPr>
          <p:nvPr/>
        </p:nvSpPr>
        <p:spPr>
          <a:xfrm>
            <a:off x="0" y="3357562"/>
            <a:ext cx="9144000" cy="1643074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6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ภายใต้การนำของฯ</a:t>
            </a:r>
            <a:r>
              <a:rPr kumimoji="0" lang="th-TH" sz="6000" b="1" i="0" u="none" strike="noStrike" kern="1200" cap="none" spc="-100" normalizeH="0" baseline="0" noProof="0" dirty="0" err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PSL Methinee" pitchFamily="18" charset="-34"/>
                <a:ea typeface="+mj-ea"/>
                <a:cs typeface="PSL Methinee" pitchFamily="18" charset="-34"/>
              </a:rPr>
              <a:t>พณฯ</a:t>
            </a:r>
            <a:r>
              <a:rPr kumimoji="0" lang="th-TH" sz="60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PSL Methinee" pitchFamily="18" charset="-34"/>
                <a:ea typeface="+mj-ea"/>
                <a:cs typeface="PSL Methinee" pitchFamily="18" charset="-34"/>
              </a:rPr>
              <a:t>จาตุรนต์  ฉายแสง</a:t>
            </a:r>
          </a:p>
          <a:p>
            <a:pPr algn="ctr">
              <a:spcBef>
                <a:spcPct val="0"/>
              </a:spcBef>
              <a:defRPr/>
            </a:pPr>
            <a:r>
              <a:rPr lang="th-TH" sz="6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latin typeface="PSL Methinee" pitchFamily="18" charset="-34"/>
                <a:cs typeface="PSL Methinee" pitchFamily="18" charset="-34"/>
              </a:rPr>
              <a:t>รัฐมนตรีว่าการกระทรวงศึกษาธิการ</a:t>
            </a:r>
            <a:endParaRPr kumimoji="0" lang="th-TH" sz="60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00FF"/>
              </a:solidFill>
              <a:effectLst>
                <a:outerShdw blurRad="50800" dist="38100" dir="5400000" algn="t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computer\Desktop\fe131d7f5a6b38b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4771" y="71414"/>
            <a:ext cx="1045858" cy="1347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42844" y="1714488"/>
            <a:ext cx="6429420" cy="1357322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9600" b="1" spc="-10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99"/>
                </a:solidFill>
                <a:effectLst>
                  <a:outerShdw blurRad="50800" dist="38100" dir="5400000" algn="t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ภายในปี ๒๕๕๘</a:t>
            </a:r>
            <a:endParaRPr kumimoji="0" lang="th-TH" sz="96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0099"/>
              </a:solidFill>
              <a:effectLst>
                <a:outerShdw blurRad="50800" dist="381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sp>
        <p:nvSpPr>
          <p:cNvPr id="8" name="ชื่อเรื่อง 1"/>
          <p:cNvSpPr txBox="1">
            <a:spLocks/>
          </p:cNvSpPr>
          <p:nvPr/>
        </p:nvSpPr>
        <p:spPr>
          <a:xfrm>
            <a:off x="428596" y="3571876"/>
            <a:ext cx="8501122" cy="2714644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6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- ผลการสอบ </a:t>
            </a:r>
            <a:r>
              <a:rPr lang="en-US" sz="6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PISA</a:t>
            </a:r>
            <a:r>
              <a:rPr lang="th-TH" sz="6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มีอันดับที่ดีขึ้น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60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PSL Methinee" pitchFamily="18" charset="-34"/>
                <a:ea typeface="+mj-ea"/>
                <a:cs typeface="PSL Methinee" pitchFamily="18" charset="-34"/>
              </a:rPr>
              <a:t> - สัดส่วนผู้เรียนอาชีวศึกษาต่อสามัญเปลี่ยนเป็น</a:t>
            </a:r>
            <a:r>
              <a:rPr kumimoji="0" lang="th-TH" sz="6000" b="1" i="0" u="none" strike="noStrike" kern="1200" cap="none" spc="-100" normalizeH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PSL Methinee" pitchFamily="18" charset="-34"/>
                <a:ea typeface="+mj-ea"/>
                <a:cs typeface="PSL Methinee" pitchFamily="18" charset="-34"/>
              </a:rPr>
              <a:t> ๕๐</a:t>
            </a:r>
            <a:r>
              <a:rPr kumimoji="0" lang="en-US" sz="6000" b="1" i="0" u="none" strike="noStrike" kern="1200" cap="none" spc="-100" normalizeH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PSL Methinee" pitchFamily="18" charset="-34"/>
                <a:ea typeface="+mj-ea"/>
                <a:cs typeface="PSL Methinee" pitchFamily="18" charset="-34"/>
              </a:rPr>
              <a:t>;</a:t>
            </a:r>
            <a:r>
              <a:rPr kumimoji="0" lang="th-TH" sz="6000" b="1" i="0" u="none" strike="noStrike" kern="1200" cap="none" spc="-100" normalizeH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PSL Methinee" pitchFamily="18" charset="-34"/>
                <a:ea typeface="+mj-ea"/>
                <a:cs typeface="PSL Methinee" pitchFamily="18" charset="-34"/>
              </a:rPr>
              <a:t>๕๐</a:t>
            </a:r>
            <a:endParaRPr kumimoji="0" lang="th-TH" sz="6000" b="1" i="0" u="none" strike="noStrike" kern="1200" cap="none" spc="-100" normalizeH="0" baseline="0" noProof="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F0000"/>
              </a:solidFill>
              <a:effectLst>
                <a:outerShdw blurRad="50800" dist="38100" dir="5400000" algn="t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computer\Desktop\fe131d7f5a6b38b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4771" y="71414"/>
            <a:ext cx="1045858" cy="1347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42844" y="1714488"/>
            <a:ext cx="6429420" cy="1357322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9600" b="1" spc="-10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99"/>
                </a:solidFill>
                <a:effectLst>
                  <a:outerShdw blurRad="50800" dist="38100" dir="5400000" algn="t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ภายในปี ๒๕๕๘</a:t>
            </a:r>
            <a:endParaRPr kumimoji="0" lang="th-TH" sz="96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0099"/>
              </a:solidFill>
              <a:effectLst>
                <a:outerShdw blurRad="50800" dist="381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sp>
        <p:nvSpPr>
          <p:cNvPr id="8" name="ชื่อเรื่อง 1"/>
          <p:cNvSpPr txBox="1">
            <a:spLocks/>
          </p:cNvSpPr>
          <p:nvPr/>
        </p:nvSpPr>
        <p:spPr>
          <a:xfrm>
            <a:off x="428596" y="3571876"/>
            <a:ext cx="8501122" cy="2714644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th-TH" sz="6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มหาวิทยาลัยไทยติดอันดับโลกมากขึ้น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h-TH" sz="6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- </a:t>
            </a:r>
            <a:r>
              <a:rPr kumimoji="0" lang="th-TH" sz="60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PSL Methinee" pitchFamily="18" charset="-34"/>
                <a:ea typeface="+mj-ea"/>
                <a:cs typeface="PSL Methinee" pitchFamily="18" charset="-34"/>
              </a:rPr>
              <a:t>ให้มีการกระจายโอกาสและเพิ่มความ-เสมอภาคทางการศึกษามากขึ้น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computer\Desktop\fe131d7f5a6b38b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4771" y="71414"/>
            <a:ext cx="1045858" cy="1347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928794" y="1714488"/>
            <a:ext cx="5072098" cy="1357322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96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8 นโยบาย</a:t>
            </a:r>
            <a:endParaRPr kumimoji="0" lang="th-TH" sz="96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bg1"/>
              </a:solidFill>
              <a:effectLst>
                <a:outerShdw blurRad="50800" dist="381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sp>
        <p:nvSpPr>
          <p:cNvPr id="8" name="ชื่อเรื่อง 1"/>
          <p:cNvSpPr txBox="1">
            <a:spLocks/>
          </p:cNvSpPr>
          <p:nvPr/>
        </p:nvSpPr>
        <p:spPr>
          <a:xfrm>
            <a:off x="428596" y="3571876"/>
            <a:ext cx="8286808" cy="1643074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60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PSL Methinee" pitchFamily="18" charset="-34"/>
                <a:ea typeface="+mj-ea"/>
                <a:cs typeface="PSL Methinee" pitchFamily="18" charset="-34"/>
              </a:rPr>
              <a:t>ของ...</a:t>
            </a:r>
            <a:r>
              <a:rPr lang="th-TH" sz="6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ฯ</a:t>
            </a:r>
            <a:r>
              <a:rPr kumimoji="0" lang="th-TH" sz="6000" b="1" i="0" u="none" strike="noStrike" kern="1200" cap="none" spc="-100" normalizeH="0" baseline="0" noProof="0" dirty="0" err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PSL Methinee" pitchFamily="18" charset="-34"/>
                <a:ea typeface="+mj-ea"/>
                <a:cs typeface="PSL Methinee" pitchFamily="18" charset="-34"/>
              </a:rPr>
              <a:t>พณฯ</a:t>
            </a:r>
            <a:r>
              <a:rPr kumimoji="0" lang="th-TH" sz="60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PSL Methinee" pitchFamily="18" charset="-34"/>
                <a:ea typeface="+mj-ea"/>
                <a:cs typeface="PSL Methinee" pitchFamily="18" charset="-34"/>
              </a:rPr>
              <a:t>จาตุรนต์  ฉายแสง</a:t>
            </a:r>
          </a:p>
          <a:p>
            <a:pPr algn="ctr">
              <a:spcBef>
                <a:spcPct val="0"/>
              </a:spcBef>
              <a:defRPr/>
            </a:pPr>
            <a:r>
              <a:rPr lang="th-TH" sz="6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latin typeface="PSL Methinee" pitchFamily="18" charset="-34"/>
                <a:cs typeface="PSL Methinee" pitchFamily="18" charset="-34"/>
              </a:rPr>
              <a:t>รัฐมนตรีว่าการกระทรวงศึกษาธิการ</a:t>
            </a:r>
            <a:endParaRPr kumimoji="0" lang="th-TH" sz="60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00FF"/>
              </a:solidFill>
              <a:effectLst>
                <a:outerShdw blurRad="50800" dist="38100" dir="5400000" algn="t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428596" y="1500174"/>
            <a:ext cx="8429684" cy="508020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       1. เร่งปฏิรูป การเรียนรู้ ทั้งระบบ</a:t>
            </a:r>
            <a:endParaRPr lang="en-US" sz="5500" b="1" dirty="0" smtClean="0">
              <a:solidFill>
                <a:srgbClr val="0000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SL Methinee" pitchFamily="18" charset="-34"/>
              <a:ea typeface="+mj-ea"/>
              <a:cs typeface="PSL Methinee" pitchFamily="18" charset="-34"/>
            </a:endParaRP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ให้สัมพันธ์เชื่อมโยงกัน เพื่อให้ผู้เรียนสามารถคิด วิเคราะห์ แก้ปัญหา และเรียนรู้ได้ด้วยตนเอง อย่างต่อเนื่อง โดยปฏิรูปให้มีความเชื่อมโยงกันทั้ง หลักสูตรและการเรียนการสอน ให้ก้าวทัน -</a:t>
            </a:r>
            <a:endParaRPr kumimoji="0" lang="th-TH" sz="55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pic>
        <p:nvPicPr>
          <p:cNvPr id="1026" name="Picture 2" descr="D:\PowerPoint\หัว ppt ศธ ไม่มีเว็บ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428596" y="1428736"/>
            <a:ext cx="7929618" cy="4865892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    การเปลี่ยนแปลง และ สอดคล้อง </a:t>
            </a: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กับ  การเรียนรู้ยุคใหม่ การพัฒนาครู </a:t>
            </a: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และการพัฒนาระบบ </a:t>
            </a:r>
            <a:r>
              <a:rPr lang="th-TH" sz="5500" b="1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การทดสอบการ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วัดและประเมินผลที่ได้มาตรฐานและ</a:t>
            </a:r>
            <a:r>
              <a:rPr lang="th-TH" sz="5500" b="1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เชื่อมโยงกับ หลักสูตร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และการเรียน</a:t>
            </a: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การสอน และการพัฒนาผู้เรียน</a:t>
            </a:r>
            <a:endParaRPr kumimoji="0" lang="th-TH" sz="55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pic>
        <p:nvPicPr>
          <p:cNvPr id="1026" name="Picture 2" descr="D:\PowerPoint\หัว ppt ศธ ไม่มีเว็บ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500034" y="1643050"/>
            <a:ext cx="8286808" cy="4643471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algn="thaiDist">
              <a:spcBef>
                <a:spcPct val="0"/>
              </a:spcBef>
              <a:defRPr/>
            </a:pPr>
            <a:r>
              <a:rPr lang="th-TH" sz="5500" b="1" dirty="0" smtClean="0">
                <a:solidFill>
                  <a:srgbClr val="3333FF"/>
                </a:solidFill>
                <a:effectLst>
                  <a:outerShdw blurRad="50800" dist="38100" dir="5400000" algn="t" rotWithShape="0">
                    <a:srgbClr val="0000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  2. การปฏิรูประบบผลิตและพัฒนาครู  ให้มี</a:t>
            </a:r>
            <a:r>
              <a:rPr lang="en-US" sz="5500" b="1" dirty="0" smtClean="0">
                <a:solidFill>
                  <a:srgbClr val="3333FF"/>
                </a:solidFill>
                <a:effectLst>
                  <a:outerShdw blurRad="50800" dist="38100" dir="5400000" algn="t" rotWithShape="0">
                    <a:srgbClr val="0000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</a:t>
            </a:r>
            <a:r>
              <a:rPr lang="th-TH" sz="5500" b="1" dirty="0" smtClean="0">
                <a:solidFill>
                  <a:srgbClr val="3333FF"/>
                </a:solidFill>
                <a:effectLst>
                  <a:outerShdw blurRad="50800" dist="38100" dir="5400000" algn="t" rotWithShape="0">
                    <a:srgbClr val="0000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จำนวนการผลิต</a:t>
            </a:r>
            <a:r>
              <a:rPr lang="en-US" sz="5500" b="1" dirty="0" smtClean="0">
                <a:solidFill>
                  <a:srgbClr val="3333FF"/>
                </a:solidFill>
                <a:effectLst>
                  <a:outerShdw blurRad="50800" dist="38100" dir="5400000" algn="t" rotWithShape="0">
                    <a:srgbClr val="0000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</a:t>
            </a:r>
            <a:r>
              <a:rPr lang="th-TH" sz="5500" b="1" dirty="0" smtClean="0">
                <a:solidFill>
                  <a:srgbClr val="3333FF"/>
                </a:solidFill>
                <a:effectLst>
                  <a:outerShdw blurRad="50800" dist="38100" dir="5400000" algn="t" rotWithShape="0">
                    <a:srgbClr val="0000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ที่สอดคล้องกับ</a:t>
            </a:r>
            <a:endParaRPr lang="en-US" sz="5500" b="1" dirty="0" smtClean="0">
              <a:solidFill>
                <a:srgbClr val="3333FF"/>
              </a:solidFill>
              <a:effectLst>
                <a:outerShdw blurRad="50800" dist="38100" dir="5400000" algn="t" rotWithShape="0">
                  <a:srgbClr val="0000FF">
                    <a:alpha val="40000"/>
                  </a:srgbClr>
                </a:outerShdw>
              </a:effectLst>
              <a:latin typeface="PSL Methinee" pitchFamily="18" charset="-34"/>
              <a:cs typeface="PSL Methinee" pitchFamily="18" charset="-34"/>
            </a:endParaRPr>
          </a:p>
          <a:p>
            <a:pPr lvl="0" algn="thaiDist">
              <a:spcBef>
                <a:spcPct val="0"/>
              </a:spcBef>
              <a:defRPr/>
            </a:pPr>
            <a:r>
              <a:rPr lang="th-TH" sz="5500" b="1" dirty="0" smtClean="0">
                <a:solidFill>
                  <a:srgbClr val="3333FF"/>
                </a:solidFill>
                <a:effectLst>
                  <a:outerShdw blurRad="50800" dist="38100" dir="5400000" algn="t" rotWithShape="0">
                    <a:srgbClr val="0000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ความต้องการ มีความรู้ ความสามารถ</a:t>
            </a:r>
            <a:endParaRPr lang="en-US" sz="5500" b="1" dirty="0" smtClean="0">
              <a:solidFill>
                <a:srgbClr val="3333FF"/>
              </a:solidFill>
              <a:effectLst>
                <a:outerShdw blurRad="50800" dist="38100" dir="5400000" algn="t" rotWithShape="0">
                  <a:srgbClr val="0000FF">
                    <a:alpha val="40000"/>
                  </a:srgbClr>
                </a:outerShdw>
              </a:effectLst>
              <a:latin typeface="PSL Methinee" pitchFamily="18" charset="-34"/>
              <a:cs typeface="PSL Methinee" pitchFamily="18" charset="-34"/>
            </a:endParaRPr>
          </a:p>
          <a:p>
            <a:pPr lvl="0" algn="thaiDist">
              <a:spcBef>
                <a:spcPct val="0"/>
              </a:spcBef>
              <a:defRPr/>
            </a:pPr>
            <a:r>
              <a:rPr lang="th-TH" sz="5500" b="1" dirty="0" smtClean="0">
                <a:solidFill>
                  <a:srgbClr val="3333FF"/>
                </a:solidFill>
                <a:effectLst>
                  <a:outerShdw blurRad="50800" dist="38100" dir="5400000" algn="t" rotWithShape="0">
                    <a:srgbClr val="0000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ในการจัดการเรียนการสอนตามหลักสูตรปัจจุบัน</a:t>
            </a:r>
            <a:r>
              <a:rPr lang="en-US" sz="5500" b="1" dirty="0" smtClean="0">
                <a:solidFill>
                  <a:srgbClr val="3333FF"/>
                </a:solidFill>
                <a:effectLst>
                  <a:outerShdw blurRad="50800" dist="38100" dir="5400000" algn="t" rotWithShape="0">
                    <a:srgbClr val="0000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</a:t>
            </a:r>
            <a:r>
              <a:rPr lang="th-TH" sz="5500" b="1" dirty="0" smtClean="0">
                <a:solidFill>
                  <a:srgbClr val="3333FF"/>
                </a:solidFill>
                <a:effectLst>
                  <a:outerShdw blurRad="50800" dist="38100" dir="5400000" algn="t" rotWithShape="0">
                    <a:srgbClr val="0000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รองรับ</a:t>
            </a:r>
            <a:r>
              <a:rPr lang="en-US" sz="5500" b="1" dirty="0" smtClean="0">
                <a:solidFill>
                  <a:srgbClr val="3333FF"/>
                </a:solidFill>
                <a:effectLst>
                  <a:outerShdw blurRad="50800" dist="38100" dir="5400000" algn="t" rotWithShape="0">
                    <a:srgbClr val="0000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</a:t>
            </a:r>
            <a:r>
              <a:rPr lang="th-TH" sz="5500" b="1" dirty="0" smtClean="0">
                <a:solidFill>
                  <a:srgbClr val="3333FF"/>
                </a:solidFill>
                <a:effectLst>
                  <a:outerShdw blurRad="50800" dist="38100" dir="5400000" algn="t" rotWithShape="0">
                    <a:srgbClr val="0000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หลักสูตรใหม่ </a:t>
            </a:r>
            <a:r>
              <a:rPr lang="th-TH" sz="55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และการเรียนรู้ในโลกยุคใหม่ </a:t>
            </a:r>
            <a:endParaRPr kumimoji="0" lang="th-TH" sz="5500" b="1" i="0" u="none" strike="noStrike" kern="1200" cap="none" spc="0" normalizeH="0" baseline="0" noProof="0" dirty="0" smtClean="0">
              <a:ln>
                <a:noFill/>
              </a:ln>
              <a:solidFill>
                <a:srgbClr val="3333FF"/>
              </a:solidFill>
              <a:effectLst>
                <a:outerShdw blurRad="50800" dist="38100" dir="5400000" algn="t" rotWithShape="0">
                  <a:srgbClr val="0000FF">
                    <a:alpha val="40000"/>
                  </a:srgb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pic>
        <p:nvPicPr>
          <p:cNvPr id="4" name="Picture 2" descr="D:\PowerPoint\หัว ppt ศธ ไม่มีเว็บ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500034" y="1571612"/>
            <a:ext cx="8229600" cy="478634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algn="thaiDist">
              <a:spcBef>
                <a:spcPct val="0"/>
              </a:spcBef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รวมทั้งพัฒนาระบบประเมิน</a:t>
            </a:r>
            <a:r>
              <a:rPr lang="th-TH" sz="55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วิทย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ฐานะครูให้เชื่อมโยงกับผลสัมฤทธิ์ของผู้เรียน          ดูระบบสวัสดิการและลดปัญหาที่บั่นทอนขวัญ กำลังใจของครู ให้ส่งผลต่อประสิทธิภาพการเรียนการสอนและคุณภาพผู้เรียน</a:t>
            </a:r>
            <a:endParaRPr kumimoji="0" lang="th-TH" sz="55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pic>
        <p:nvPicPr>
          <p:cNvPr id="4" name="Picture 2" descr="D:\PowerPoint\หัว ppt ศธ ไม่มีเว็บ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500034" y="1357298"/>
            <a:ext cx="8429684" cy="5214974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algn="thaiDist">
              <a:spcBef>
                <a:spcPct val="0"/>
              </a:spcBef>
              <a:defRPr/>
            </a:pPr>
            <a:r>
              <a:rPr lang="th-TH" sz="5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    </a:t>
            </a:r>
            <a:r>
              <a:rPr lang="th-TH" sz="5000" b="1" spc="-3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3. เร่งนำ เทคโนโลยีสารสนเทศและ</a:t>
            </a:r>
            <a:endParaRPr lang="en-US" sz="5000" b="1" spc="-3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Methinee" pitchFamily="18" charset="-34"/>
              <a:cs typeface="PSL Methinee" pitchFamily="18" charset="-34"/>
            </a:endParaRPr>
          </a:p>
          <a:p>
            <a:pPr lvl="0" algn="thaiDist">
              <a:spcBef>
                <a:spcPct val="0"/>
              </a:spcBef>
              <a:defRPr/>
            </a:pPr>
            <a:r>
              <a:rPr lang="th-TH" sz="5000" b="1" spc="-3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การสื่อสาร มาใช้ใน การปฏิรูปการเรียนรู้ สร้างมาตรฐานการเรียนการสอนด้วยคอมพิวเตอร์แบบพกพา (</a:t>
            </a:r>
            <a:r>
              <a:rPr lang="th-TH" sz="5000" b="1" spc="-3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แท็บเล็ต</a:t>
            </a:r>
            <a:r>
              <a:rPr lang="th-TH" sz="5000" b="1" spc="-3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) และการพัฒนาเนื้อหาสาระ พัฒนาครู และการวัดประเมินผล ที่ได้มาตรฐาน รวมทั้ง</a:t>
            </a:r>
            <a:r>
              <a:rPr lang="en-US" sz="5000" b="1" spc="-3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</a:t>
            </a:r>
            <a:r>
              <a:rPr lang="th-TH" sz="5000" b="1" spc="-3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เพื่อเป็นเครื่องมือ</a:t>
            </a:r>
            <a:r>
              <a:rPr lang="en-US" sz="5000" b="1" spc="-3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</a:t>
            </a:r>
            <a:r>
              <a:rPr lang="th-TH" sz="5000" b="1" spc="-3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ให้เกิดระบบการเรียนรู้ตลอดชีวิตในสังคมไทย</a:t>
            </a:r>
            <a:endParaRPr kumimoji="0" lang="th-TH" sz="5000" b="1" i="0" u="none" strike="noStrike" kern="1200" cap="none" spc="-30" normalizeH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pic>
        <p:nvPicPr>
          <p:cNvPr id="4" name="Picture 2" descr="D:\PowerPoint\หัว ppt ศธ ไม่มีเว็บ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428596" y="1357298"/>
            <a:ext cx="8401128" cy="5214974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algn="thaiDist">
              <a:spcBef>
                <a:spcPct val="0"/>
              </a:spcBef>
              <a:defRPr/>
            </a:pPr>
            <a:r>
              <a:rPr lang="th-TH" sz="5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  4. พัฒนาคุณภาพการอาชีวศึกษาให้มีมาตรฐานเทียบได้กับระดับสากล ให้สอดคล้องกับความต้องการของประเทศ</a:t>
            </a:r>
          </a:p>
          <a:p>
            <a:pPr lvl="0" algn="thaiDist">
              <a:spcBef>
                <a:spcPct val="0"/>
              </a:spcBef>
              <a:defRPr/>
            </a:pPr>
            <a:r>
              <a:rPr lang="th-TH" sz="5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  5. ส่งเสริมให้สถาบันอุดมศึกษาเร่งพัฒนาคุณภาพและมาตรฐานมากกว่าการขยายเชิงปริมาณ ส่งเสริมการวิจัยและพัฒนานวัตกรรมและเทคโนโลยี</a:t>
            </a:r>
            <a:endParaRPr kumimoji="0" lang="th-TH" sz="50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pic>
        <p:nvPicPr>
          <p:cNvPr id="4" name="Picture 2" descr="D:\PowerPoint\หัว ppt ศธ ไม่มีเว็บ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357158" y="1714488"/>
            <a:ext cx="8401128" cy="4537484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algn="thaiDist">
              <a:spcBef>
                <a:spcPct val="0"/>
              </a:spcBef>
              <a:defRPr/>
            </a:pPr>
            <a:r>
              <a:rPr lang="th-TH" sz="5500" b="1" spc="-5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โดยให้มีการจัดอันดับสถาบันอุดมศึกษา   ของไทย เพื่อเป็นแนวทางการพัฒนาคุณภาพมาตรฐาน และจัดสรรทรัพยากรอย่างมีประสิทธิภาพ รวมทั้งพัฒนาสู่การเป็นมหาวิทยาลัยระดับโลก (</a:t>
            </a:r>
            <a:r>
              <a:rPr lang="en-US" sz="5500" b="1" spc="-5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World  University</a:t>
            </a:r>
            <a:r>
              <a:rPr lang="th-TH" sz="5500" b="1" spc="-5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) ให้มากขึ้น</a:t>
            </a:r>
            <a:endParaRPr kumimoji="0" lang="th-TH" sz="5500" b="1" i="0" u="none" strike="noStrike" kern="1200" cap="none" spc="-50" normalizeH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pic>
        <p:nvPicPr>
          <p:cNvPr id="4" name="Picture 2" descr="D:\PowerPoint\หัว ppt ศธ ไม่มีเว็บ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computer\Desktop\fe131d7f5a6b38b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4771" y="71414"/>
            <a:ext cx="1045858" cy="1347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928794" y="1714488"/>
            <a:ext cx="5072098" cy="1357322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96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8 นโยบาย</a:t>
            </a:r>
            <a:endParaRPr kumimoji="0" lang="th-TH" sz="96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bg1"/>
              </a:solidFill>
              <a:effectLst>
                <a:outerShdw blurRad="50800" dist="381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sp>
        <p:nvSpPr>
          <p:cNvPr id="8" name="ชื่อเรื่อง 1"/>
          <p:cNvSpPr txBox="1">
            <a:spLocks/>
          </p:cNvSpPr>
          <p:nvPr/>
        </p:nvSpPr>
        <p:spPr>
          <a:xfrm>
            <a:off x="428596" y="3571876"/>
            <a:ext cx="8286808" cy="1643074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60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PSL Methinee" pitchFamily="18" charset="-34"/>
                <a:ea typeface="+mj-ea"/>
                <a:cs typeface="PSL Methinee" pitchFamily="18" charset="-34"/>
              </a:rPr>
              <a:t>ของ...</a:t>
            </a:r>
            <a:r>
              <a:rPr lang="th-TH" sz="6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ฯ</a:t>
            </a:r>
            <a:r>
              <a:rPr kumimoji="0" lang="th-TH" sz="6000" b="1" i="0" u="none" strike="noStrike" kern="1200" cap="none" spc="-100" normalizeH="0" baseline="0" noProof="0" dirty="0" err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PSL Methinee" pitchFamily="18" charset="-34"/>
                <a:ea typeface="+mj-ea"/>
                <a:cs typeface="PSL Methinee" pitchFamily="18" charset="-34"/>
              </a:rPr>
              <a:t>พณฯ</a:t>
            </a:r>
            <a:r>
              <a:rPr kumimoji="0" lang="th-TH" sz="60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uLnTx/>
                <a:uFillTx/>
                <a:latin typeface="PSL Methinee" pitchFamily="18" charset="-34"/>
                <a:ea typeface="+mj-ea"/>
                <a:cs typeface="PSL Methinee" pitchFamily="18" charset="-34"/>
              </a:rPr>
              <a:t>จาตุรนต์  ฉายแสง</a:t>
            </a:r>
          </a:p>
          <a:p>
            <a:pPr algn="ctr">
              <a:spcBef>
                <a:spcPct val="0"/>
              </a:spcBef>
              <a:defRPr/>
            </a:pPr>
            <a:r>
              <a:rPr lang="th-TH" sz="6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latin typeface="PSL Methinee" pitchFamily="18" charset="-34"/>
                <a:cs typeface="PSL Methinee" pitchFamily="18" charset="-34"/>
              </a:rPr>
              <a:t>รัฐมนตรีว่าการกระทรวงศึกษาธิการ</a:t>
            </a:r>
            <a:endParaRPr kumimoji="0" lang="th-TH" sz="60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00FF"/>
              </a:solidFill>
              <a:effectLst>
                <a:outerShdw blurRad="50800" dist="38100" dir="5400000" algn="t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357158" y="1500174"/>
            <a:ext cx="8572558" cy="514353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algn="thaiDist">
              <a:spcBef>
                <a:spcPct val="0"/>
              </a:spcBef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 6. </a:t>
            </a:r>
            <a:r>
              <a:rPr lang="th-TH" sz="55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ส่งเสริมให้ เอกชน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และทุก</a:t>
            </a:r>
            <a:r>
              <a:rPr lang="th-TH" sz="55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ภาคส่วน</a:t>
            </a:r>
          </a:p>
          <a:p>
            <a:pPr lvl="0" algn="thaiDist">
              <a:spcBef>
                <a:spcPct val="0"/>
              </a:spcBef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เข้ามาร่วมจัดและสนับสนุนการศึกษามากขึ้น </a:t>
            </a:r>
            <a:br>
              <a:rPr lang="th-TH" sz="55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</a:br>
            <a:r>
              <a:rPr lang="th-TH" sz="55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 7. เพิ่มและกระจายโอกาสทางการศึกษาอย่างมีคุณภาพ</a:t>
            </a:r>
          </a:p>
          <a:p>
            <a:pPr lvl="0" algn="thaiDist">
              <a:spcBef>
                <a:spcPct val="0"/>
              </a:spcBef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 8. พัฒนาการศึกษาในจังหวัดชายแดนภาคใต้</a:t>
            </a:r>
            <a:endParaRPr kumimoji="0" lang="th-TH" sz="55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pic>
        <p:nvPicPr>
          <p:cNvPr id="4" name="Picture 2" descr="D:\PowerPoint\หัว ppt ศธ ไม่มีเว็บ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485804" y="1500174"/>
            <a:ext cx="8229600" cy="485776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th-TH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แนวทางการนำนโยบาย</a:t>
            </a:r>
            <a:br>
              <a:rPr lang="th-TH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</a:br>
            <a:r>
              <a:rPr lang="th-TH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รัฐมนตรีว่าการกระทรวงศึกษาธิการ</a:t>
            </a:r>
            <a:br>
              <a:rPr lang="th-TH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</a:br>
            <a:r>
              <a:rPr lang="th-TH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(นายจาตุรนต์  ฉายแสง)</a:t>
            </a:r>
          </a:p>
          <a:p>
            <a:pPr lvl="0" algn="ctr">
              <a:spcBef>
                <a:spcPct val="0"/>
              </a:spcBef>
              <a:defRPr/>
            </a:pPr>
            <a:r>
              <a:rPr lang="th-TH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สู่การปฏิบัติของสำนักงานปลัด</a:t>
            </a:r>
          </a:p>
          <a:p>
            <a:pPr lvl="0" algn="ctr">
              <a:spcBef>
                <a:spcPct val="0"/>
              </a:spcBef>
              <a:defRPr/>
            </a:pPr>
            <a:r>
              <a:rPr lang="th-TH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กระทรวงศึกษาศึกษาธิการ</a:t>
            </a:r>
            <a:endParaRPr kumimoji="0" lang="th-TH" sz="60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pic>
        <p:nvPicPr>
          <p:cNvPr id="4" name="Picture 2" descr="D:\PowerPoint\หัว ppt ศธ ไม่มีเว็บ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ตัวเชื่อมต่อตรง 51"/>
          <p:cNvCxnSpPr/>
          <p:nvPr/>
        </p:nvCxnSpPr>
        <p:spPr>
          <a:xfrm rot="10800000" flipV="1">
            <a:off x="4891184" y="2857496"/>
            <a:ext cx="285752" cy="214314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ตัวเชื่อมต่อตรง 50"/>
          <p:cNvCxnSpPr/>
          <p:nvPr/>
        </p:nvCxnSpPr>
        <p:spPr>
          <a:xfrm rot="5400000">
            <a:off x="3998209" y="2750339"/>
            <a:ext cx="357190" cy="1588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ตัวเชื่อมต่อตรง 48"/>
          <p:cNvCxnSpPr/>
          <p:nvPr/>
        </p:nvCxnSpPr>
        <p:spPr>
          <a:xfrm rot="10800000">
            <a:off x="5105498" y="3643314"/>
            <a:ext cx="285752" cy="71438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ตัวเชื่อมต่อตรง 46"/>
          <p:cNvCxnSpPr/>
          <p:nvPr/>
        </p:nvCxnSpPr>
        <p:spPr>
          <a:xfrm rot="16200000" flipH="1">
            <a:off x="4712589" y="4179099"/>
            <a:ext cx="214314" cy="142876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ตัวเชื่อมต่อตรง 40"/>
          <p:cNvCxnSpPr/>
          <p:nvPr/>
        </p:nvCxnSpPr>
        <p:spPr>
          <a:xfrm rot="5400000" flipH="1" flipV="1">
            <a:off x="3793917" y="4247339"/>
            <a:ext cx="214314" cy="142876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ตัวเชื่อมต่อตรง 38"/>
          <p:cNvCxnSpPr/>
          <p:nvPr/>
        </p:nvCxnSpPr>
        <p:spPr>
          <a:xfrm flipV="1">
            <a:off x="3213990" y="3663786"/>
            <a:ext cx="214314" cy="71438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ตัวเชื่อมต่อตรง 36"/>
          <p:cNvCxnSpPr/>
          <p:nvPr/>
        </p:nvCxnSpPr>
        <p:spPr>
          <a:xfrm>
            <a:off x="3390986" y="2928934"/>
            <a:ext cx="214314" cy="142876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142844" y="1346147"/>
            <a:ext cx="2500330" cy="857256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accent4">
                <a:lumMod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โครงการรองรับนโยบาย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รมว.ศธ. ปี 2557 - 2558</a:t>
            </a:r>
            <a:endParaRPr kumimoji="0" lang="th-TH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6476079" y="1406077"/>
            <a:ext cx="2500330" cy="2000263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accent4">
                <a:lumMod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1.1 พัฒนาหลักสูตรการจัดการศึกษานอกระบบ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1400" b="1" dirty="0" smtClean="0">
                <a:solidFill>
                  <a:srgbClr val="0000FF"/>
                </a:solidFill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ภาคภาษาอังกฤษ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1.2 ส่งเสริมการเรียนการสอนภาษาอังกฤษและ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1400" b="1" dirty="0" smtClean="0">
                <a:solidFill>
                  <a:srgbClr val="0000FF"/>
                </a:solidFill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ภาษาอาเซียน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1.3 ส่งเสริมและพัฒนาคุณธรรม จริยธรรม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1.4 ป้องกันและแก้ไขปัญหา</a:t>
            </a:r>
            <a:r>
              <a:rPr kumimoji="0" lang="th-TH" sz="14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ยาเสพติด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1.5 เตรียมความพร้อมสู่ประชาคมอาเซียน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1.6 พัฒนาศักยภาพครูไทย </a:t>
            </a:r>
            <a:r>
              <a:rPr kumimoji="0" lang="th-TH" sz="14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วิทย์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 คณิต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1.7 ยกระดับคุณภาพการศึกษาเอกชน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6232844" y="4304026"/>
            <a:ext cx="2759658" cy="1571636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accent4">
                <a:lumMod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2.1 เงินทุนหมุนเวียนแก้ไขปัญหาหนี้สินข้าราชการครู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2.2 พัฒนากฎ ระเบียบ หลักเกณฑ์และวิธีการกำหนด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ตำแหน่ง </a:t>
            </a:r>
            <a:r>
              <a:rPr kumimoji="0" lang="th-TH" sz="14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ขรก.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 และบุคลากรทางการศึกษา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2.3 ส่งเสริมสวัสดิการและพัฒนาคุณภาพชีวิต </a:t>
            </a:r>
            <a:r>
              <a:rPr kumimoji="0" lang="th-TH" sz="14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ขรก.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1400" b="1" dirty="0" smtClean="0">
                <a:solidFill>
                  <a:srgbClr val="0000FF"/>
                </a:solidFill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 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ในเขตพื้นที่พิเศษ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2.4 พัฒนาผู้บริหาร ครู และบุคลากรทางการศึกษา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1400" b="1" dirty="0" smtClean="0">
                <a:solidFill>
                  <a:srgbClr val="0000FF"/>
                </a:solidFill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ของ ศธ.</a:t>
            </a:r>
            <a:endParaRPr kumimoji="0" lang="th-TH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214282" y="4857760"/>
            <a:ext cx="2770064" cy="1748711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accent4">
                <a:lumMod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7.1 สนับสนุนค่าใช้จ่ายการจัดการศึกษาตั้งแต่ปฐมวัยจนจบ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1200" b="1" dirty="0" smtClean="0">
                <a:solidFill>
                  <a:srgbClr val="0000FF"/>
                </a:solidFill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     </a:t>
            </a:r>
            <a:r>
              <a:rPr kumimoji="0" lang="th-TH" sz="1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การศึกษาขั้นพื้นฐาน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7.2 พัฒนาการเทียบโอนความรู้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7.3 บ้านหนังสืออัจฉริยะ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7.4 ศูนย์ฝึกอาชีพชุมชน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7.5 ศูนย์อาเซียนศึกษา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7.6 1 อำเภอ 1 ทุน (รุ่นที่ 3-4)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7.7 พัฒนากรอบแนวทางโครงการสนับสนุนค่าใช้จ่ายในการจัด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1200" b="1" dirty="0" smtClean="0">
                <a:solidFill>
                  <a:srgbClr val="0000FF"/>
                </a:solidFill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    </a:t>
            </a:r>
            <a:r>
              <a:rPr kumimoji="0" lang="th-TH" sz="1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การศึกษา ตั้งแต่ระดับอนุบาลจนจบการศึกษาขั้นพื้นฐาน</a:t>
            </a:r>
            <a:endParaRPr kumimoji="0" lang="th-TH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3390986" y="2786058"/>
            <a:ext cx="1714512" cy="1500198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6009824" y="5973934"/>
            <a:ext cx="2786082" cy="714380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accent4">
                <a:lumMod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4.1 พัฒนาหลักสูตรแบบ</a:t>
            </a:r>
            <a:r>
              <a:rPr kumimoji="0" lang="th-TH" sz="14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บูรณา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การกลุ่มอาชีพ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ea typeface="Angsana New" pitchFamily="18" charset="-34"/>
              <a:cs typeface="PSL Methinee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4.2 เสริมสร้างประสบการณ์อาชีวศึกษาและสร้าง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1400" b="1" dirty="0" smtClean="0">
                <a:solidFill>
                  <a:srgbClr val="0000FF"/>
                </a:solidFill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   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รายได้ระหว่างเรียน </a:t>
            </a:r>
            <a:r>
              <a:rPr kumimoji="0" lang="th-TH" sz="14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ร.ร.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เอกชน</a:t>
            </a:r>
            <a:endParaRPr kumimoji="0" lang="th-TH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214282" y="3429000"/>
            <a:ext cx="1656928" cy="496618"/>
          </a:xfrm>
          <a:prstGeom prst="rect">
            <a:avLst/>
          </a:prstGeom>
          <a:solidFill>
            <a:schemeClr val="bg1">
              <a:alpha val="75000"/>
            </a:schemeClr>
          </a:solidFill>
          <a:ln w="19050">
            <a:solidFill>
              <a:schemeClr val="accent4">
                <a:lumMod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thai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8.1 พัฒนาการศึกษาในเขตพัฒนาพิเศษเฉพาะจังหวัดชายแดนภาคใต้</a:t>
            </a:r>
            <a:endParaRPr kumimoji="0" lang="th-TH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3143240" y="5715016"/>
            <a:ext cx="2714644" cy="285752"/>
          </a:xfrm>
          <a:prstGeom prst="rect">
            <a:avLst/>
          </a:prstGeom>
          <a:noFill/>
          <a:ln w="19050">
            <a:solidFill>
              <a:schemeClr val="accent4">
                <a:lumMod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6.1 ตรวจ ติดตาม ประเมินผลการจัดการศึกษา </a:t>
            </a:r>
            <a:r>
              <a:rPr kumimoji="0" lang="th-TH" sz="12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ร.ร.</a:t>
            </a:r>
            <a:r>
              <a:rPr kumimoji="0" lang="th-TH" sz="1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PSL Methinee" pitchFamily="18" charset="-34"/>
                <a:ea typeface="Angsana New" pitchFamily="18" charset="-34"/>
                <a:cs typeface="PSL Methinee" pitchFamily="18" charset="-34"/>
              </a:rPr>
              <a:t>เอกชน</a:t>
            </a:r>
            <a:endParaRPr kumimoji="0" lang="th-TH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14810" y="3017409"/>
            <a:ext cx="157163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thaiDist"/>
            <a:r>
              <a:rPr lang="th-TH" sz="1300" b="1" dirty="0" smtClean="0">
                <a:solidFill>
                  <a:srgbClr val="9933FF"/>
                </a:solidFill>
                <a:effectLst>
                  <a:outerShdw blurRad="50800" dist="38100" dir="5400000" algn="t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มุ่งพัฒนาผู้เรียนให้สามารถคิด  วิเคราะห์ เรียนรู้ได้ด้วยตนเอง  </a:t>
            </a:r>
          </a:p>
          <a:p>
            <a:pPr lvl="0" algn="thaiDist"/>
            <a:r>
              <a:rPr lang="th-TH" sz="1300" b="1" dirty="0" smtClean="0">
                <a:solidFill>
                  <a:srgbClr val="9933FF"/>
                </a:solidFill>
                <a:effectLst>
                  <a:outerShdw blurRad="50800" dist="38100" dir="5400000" algn="t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มีคุณลักษณะที่พึงประสงค์  และทักษะที่จำเป็นสำหรับศตวรรษ ที่ 21</a:t>
            </a:r>
            <a:endParaRPr lang="th-TH" sz="1300" b="1" dirty="0">
              <a:solidFill>
                <a:srgbClr val="9933FF"/>
              </a:solidFill>
              <a:effectLst>
                <a:outerShdw blurRad="50800" dist="38100" dir="5400000" algn="t" rotWithShape="0">
                  <a:srgbClr val="9933FF">
                    <a:alpha val="40000"/>
                  </a:srgbClr>
                </a:outerShdw>
              </a:effectLst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3635173" y="1571612"/>
            <a:ext cx="1143008" cy="1000132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 dirty="0"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2340637" y="2149605"/>
            <a:ext cx="1143008" cy="1000132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83246" y="1624434"/>
            <a:ext cx="110793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th-TH" sz="1400" b="1" dirty="0" smtClean="0">
                <a:solidFill>
                  <a:srgbClr val="9933FF"/>
                </a:solidFill>
                <a:effectLst>
                  <a:outerShdw blurRad="50800" dist="38100" dir="5400000" algn="t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1.เร่งปฏิรูปการ</a:t>
            </a:r>
          </a:p>
          <a:p>
            <a:pPr marL="342900" indent="-342900"/>
            <a:r>
              <a:rPr lang="th-TH" sz="1400" b="1" dirty="0" smtClean="0">
                <a:solidFill>
                  <a:srgbClr val="9933FF"/>
                </a:solidFill>
                <a:effectLst>
                  <a:outerShdw blurRad="50800" dist="38100" dir="5400000" algn="t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เรียนรู้ทั้งระบบ</a:t>
            </a:r>
          </a:p>
          <a:p>
            <a:pPr marL="342900" indent="-342900"/>
            <a:r>
              <a:rPr lang="th-TH" sz="1400" b="1" dirty="0" smtClean="0">
                <a:solidFill>
                  <a:srgbClr val="9933FF"/>
                </a:solidFill>
                <a:effectLst>
                  <a:outerShdw blurRad="50800" dist="38100" dir="5400000" algn="t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ให้สัมพันธ์</a:t>
            </a:r>
          </a:p>
          <a:p>
            <a:pPr marL="342900" indent="-342900"/>
            <a:r>
              <a:rPr lang="th-TH" sz="1400" b="1" dirty="0" smtClean="0">
                <a:solidFill>
                  <a:srgbClr val="9933FF"/>
                </a:solidFill>
                <a:effectLst>
                  <a:outerShdw blurRad="50800" dist="38100" dir="5400000" algn="t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เชื่อมโยงกัน</a:t>
            </a:r>
            <a:endParaRPr lang="en-US" sz="1400" b="1" dirty="0" smtClean="0">
              <a:solidFill>
                <a:srgbClr val="9933FF"/>
              </a:solidFill>
              <a:effectLst>
                <a:outerShdw blurRad="50800" dist="38100" dir="5400000" algn="t" rotWithShape="0">
                  <a:srgbClr val="9933FF">
                    <a:alpha val="40000"/>
                  </a:srgbClr>
                </a:outerShdw>
              </a:effectLst>
              <a:latin typeface="PSL Methinee" pitchFamily="18" charset="-34"/>
              <a:cs typeface="PSL Methinee" pitchFamily="18" charset="-34"/>
            </a:endParaRPr>
          </a:p>
          <a:p>
            <a:pPr lvl="0"/>
            <a:endParaRPr lang="th-TH" sz="1400" b="1" dirty="0">
              <a:solidFill>
                <a:srgbClr val="9933FF"/>
              </a:solidFill>
              <a:effectLst>
                <a:outerShdw blurRad="50800" dist="38100" dir="5400000" algn="t" rotWithShape="0">
                  <a:srgbClr val="9933FF">
                    <a:alpha val="40000"/>
                  </a:srgbClr>
                </a:outerShdw>
              </a:effectLst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16" name="วงรี 15"/>
          <p:cNvSpPr/>
          <p:nvPr/>
        </p:nvSpPr>
        <p:spPr>
          <a:xfrm>
            <a:off x="5395576" y="3214351"/>
            <a:ext cx="1143008" cy="1087588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17" name="วงรี 16"/>
          <p:cNvSpPr/>
          <p:nvPr/>
        </p:nvSpPr>
        <p:spPr>
          <a:xfrm>
            <a:off x="3078810" y="4398382"/>
            <a:ext cx="1143008" cy="1000132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18" name="วงรี 17"/>
          <p:cNvSpPr/>
          <p:nvPr/>
        </p:nvSpPr>
        <p:spPr>
          <a:xfrm>
            <a:off x="4582048" y="4300111"/>
            <a:ext cx="1143008" cy="1000132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19" name="วงรี 18"/>
          <p:cNvSpPr/>
          <p:nvPr/>
        </p:nvSpPr>
        <p:spPr>
          <a:xfrm>
            <a:off x="4996821" y="2101551"/>
            <a:ext cx="1143008" cy="1000132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20" name="วงรี 19"/>
          <p:cNvSpPr/>
          <p:nvPr/>
        </p:nvSpPr>
        <p:spPr>
          <a:xfrm>
            <a:off x="2102939" y="3405616"/>
            <a:ext cx="1143008" cy="1000132"/>
          </a:xfrm>
          <a:prstGeom prst="ellipse">
            <a:avLst/>
          </a:prstGeom>
          <a:solidFill>
            <a:srgbClr val="FFFFCC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67378" y="2334276"/>
            <a:ext cx="128588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342900" indent="-342900"/>
            <a:r>
              <a:rPr lang="th-TH" sz="1400" b="1" dirty="0" smtClean="0">
                <a:solidFill>
                  <a:srgbClr val="9933FF"/>
                </a:solidFill>
                <a:effectLst>
                  <a:outerShdw blurRad="50800" dist="38100" dir="5400000" algn="t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2. ปฏิรูประบบ</a:t>
            </a:r>
          </a:p>
          <a:p>
            <a:pPr marL="342900" indent="-342900"/>
            <a:r>
              <a:rPr lang="th-TH" sz="1400" b="1" dirty="0" smtClean="0">
                <a:solidFill>
                  <a:srgbClr val="9933FF"/>
                </a:solidFill>
                <a:effectLst>
                  <a:outerShdw blurRad="50800" dist="38100" dir="5400000" algn="t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ผลิตและพัฒนาครู  </a:t>
            </a:r>
            <a:endParaRPr lang="th-TH" sz="1400" b="1" dirty="0">
              <a:solidFill>
                <a:srgbClr val="9933FF"/>
              </a:solidFill>
              <a:effectLst>
                <a:outerShdw blurRad="50800" dist="38100" dir="5400000" algn="t" rotWithShape="0">
                  <a:srgbClr val="9933FF">
                    <a:alpha val="40000"/>
                  </a:srgbClr>
                </a:outerShdw>
              </a:effectLst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50031" y="3364538"/>
            <a:ext cx="123827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342900" indent="-342900"/>
            <a:r>
              <a:rPr lang="th-TH" sz="1200" b="1" dirty="0" smtClean="0">
                <a:solidFill>
                  <a:srgbClr val="9933FF"/>
                </a:solidFill>
                <a:effectLst>
                  <a:outerShdw blurRad="50800" dist="38100" dir="2700000" algn="tl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3. เร่งนำเทคโนโลยี</a:t>
            </a:r>
          </a:p>
          <a:p>
            <a:pPr marL="342900" indent="-342900"/>
            <a:r>
              <a:rPr lang="th-TH" sz="1200" b="1" dirty="0" smtClean="0">
                <a:solidFill>
                  <a:srgbClr val="9933FF"/>
                </a:solidFill>
                <a:effectLst>
                  <a:outerShdw blurRad="50800" dist="38100" dir="2700000" algn="tl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สารสนเทศและการ</a:t>
            </a:r>
          </a:p>
          <a:p>
            <a:pPr marL="342900" indent="-342900"/>
            <a:r>
              <a:rPr lang="th-TH" sz="1200" b="1" dirty="0" smtClean="0">
                <a:solidFill>
                  <a:srgbClr val="9933FF"/>
                </a:solidFill>
                <a:effectLst>
                  <a:outerShdw blurRad="50800" dist="38100" dir="2700000" algn="tl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สื่อสาร มาใช้ในการ</a:t>
            </a:r>
          </a:p>
          <a:p>
            <a:pPr marL="342900" indent="-342900"/>
            <a:r>
              <a:rPr lang="th-TH" sz="1200" b="1" dirty="0" smtClean="0">
                <a:solidFill>
                  <a:srgbClr val="9933FF"/>
                </a:solidFill>
                <a:effectLst>
                  <a:outerShdw blurRad="50800" dist="38100" dir="2700000" algn="tl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ปฏิรูปการเรียนรู้</a:t>
            </a:r>
            <a:endParaRPr lang="th-TH" sz="1200" b="1" dirty="0">
              <a:solidFill>
                <a:srgbClr val="9933FF"/>
              </a:solidFill>
              <a:effectLst>
                <a:outerShdw blurRad="50800" dist="38100" dir="2700000" algn="tl" rotWithShape="0">
                  <a:srgbClr val="9933FF">
                    <a:alpha val="40000"/>
                  </a:srgbClr>
                </a:outerShdw>
              </a:effectLst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39894" y="4383946"/>
            <a:ext cx="117998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342900" indent="-342900"/>
            <a:r>
              <a:rPr lang="th-TH" sz="1200" b="1" dirty="0" smtClean="0">
                <a:solidFill>
                  <a:srgbClr val="9933FF"/>
                </a:solidFill>
                <a:effectLst>
                  <a:outerShdw blurRad="50800" dist="38100" dir="2700000" algn="tl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4. พัฒนาคุณภาพ</a:t>
            </a:r>
          </a:p>
          <a:p>
            <a:pPr marL="342900" indent="-342900"/>
            <a:r>
              <a:rPr lang="th-TH" sz="1200" b="1" dirty="0" smtClean="0">
                <a:solidFill>
                  <a:srgbClr val="9933FF"/>
                </a:solidFill>
                <a:effectLst>
                  <a:outerShdw blurRad="50800" dist="38100" dir="2700000" algn="tl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การอาชีวศึกษา</a:t>
            </a:r>
          </a:p>
          <a:p>
            <a:pPr marL="342900" indent="-342900"/>
            <a:r>
              <a:rPr lang="th-TH" sz="1200" b="1" dirty="0" smtClean="0">
                <a:solidFill>
                  <a:srgbClr val="9933FF"/>
                </a:solidFill>
                <a:effectLst>
                  <a:outerShdw blurRad="50800" dist="38100" dir="2700000" algn="tl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ให้มีมาตรฐานเทียบ</a:t>
            </a:r>
          </a:p>
          <a:p>
            <a:pPr marL="342900" indent="-342900"/>
            <a:r>
              <a:rPr lang="th-TH" sz="1200" b="1" dirty="0" smtClean="0">
                <a:solidFill>
                  <a:srgbClr val="9933FF"/>
                </a:solidFill>
                <a:effectLst>
                  <a:outerShdw blurRad="50800" dist="38100" dir="2700000" algn="tl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ได้กับระดับสากล</a:t>
            </a:r>
            <a:endParaRPr lang="th-TH" sz="1200" b="1" dirty="0">
              <a:solidFill>
                <a:srgbClr val="9933FF"/>
              </a:solidFill>
              <a:effectLst>
                <a:outerShdw blurRad="50800" dist="38100" dir="2700000" algn="tl" rotWithShape="0">
                  <a:srgbClr val="9933FF">
                    <a:alpha val="40000"/>
                  </a:srgbClr>
                </a:outerShdw>
              </a:effectLst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29033" y="4559397"/>
            <a:ext cx="131419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342900" indent="-342900"/>
            <a:r>
              <a:rPr lang="th-TH" sz="1100" b="1" dirty="0" smtClean="0">
                <a:solidFill>
                  <a:srgbClr val="9933FF"/>
                </a:solidFill>
                <a:effectLst>
                  <a:outerShdw blurRad="50800" dist="38100" dir="2700000" algn="tl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6. ส่งเสริมให้เอกชนและ</a:t>
            </a:r>
          </a:p>
          <a:p>
            <a:pPr marL="342900" indent="-342900"/>
            <a:r>
              <a:rPr lang="th-TH" sz="1100" b="1" dirty="0" smtClean="0">
                <a:solidFill>
                  <a:srgbClr val="9933FF"/>
                </a:solidFill>
                <a:effectLst>
                  <a:outerShdw blurRad="50800" dist="38100" dir="2700000" algn="tl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 ทุกภาคส่วนเข้ามาร่วมจัด</a:t>
            </a:r>
          </a:p>
          <a:p>
            <a:pPr marL="342900" indent="-342900"/>
            <a:r>
              <a:rPr lang="th-TH" sz="1100" b="1" dirty="0" smtClean="0">
                <a:solidFill>
                  <a:srgbClr val="9933FF"/>
                </a:solidFill>
                <a:effectLst>
                  <a:outerShdw blurRad="50800" dist="38100" dir="2700000" algn="tl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 และสนับสนุนการศึกษา</a:t>
            </a:r>
          </a:p>
          <a:p>
            <a:pPr marL="342900" indent="-342900"/>
            <a:r>
              <a:rPr lang="th-TH" sz="1100" b="1" dirty="0" smtClean="0">
                <a:solidFill>
                  <a:srgbClr val="9933FF"/>
                </a:solidFill>
                <a:effectLst>
                  <a:outerShdw blurRad="50800" dist="38100" dir="2700000" algn="tl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 มากขึ้น</a:t>
            </a:r>
            <a:endParaRPr lang="th-TH" sz="1100" b="1" dirty="0">
              <a:solidFill>
                <a:srgbClr val="9933FF"/>
              </a:solidFill>
              <a:effectLst>
                <a:outerShdw blurRad="50800" dist="38100" dir="2700000" algn="tl" rotWithShape="0">
                  <a:srgbClr val="9933FF">
                    <a:alpha val="40000"/>
                  </a:srgbClr>
                </a:outerShdw>
              </a:effectLst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62235" y="3552355"/>
            <a:ext cx="1428760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342900" indent="-342900"/>
            <a:r>
              <a:rPr lang="th-TH" sz="1400" b="1" dirty="0" smtClean="0">
                <a:solidFill>
                  <a:srgbClr val="9933FF"/>
                </a:solidFill>
                <a:effectLst>
                  <a:outerShdw blurRad="50800" dist="38100" dir="2700000" algn="tl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7. เพิ่มและกระจาย</a:t>
            </a:r>
          </a:p>
          <a:p>
            <a:pPr marL="342900" indent="-342900"/>
            <a:r>
              <a:rPr lang="th-TH" sz="1400" b="1" dirty="0" smtClean="0">
                <a:solidFill>
                  <a:srgbClr val="9933FF"/>
                </a:solidFill>
                <a:effectLst>
                  <a:outerShdw blurRad="50800" dist="38100" dir="2700000" algn="tl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 โอกาสทางการศึกษา</a:t>
            </a:r>
          </a:p>
          <a:p>
            <a:pPr marL="342900" indent="-342900"/>
            <a:r>
              <a:rPr lang="th-TH" sz="1400" b="1" dirty="0" smtClean="0">
                <a:solidFill>
                  <a:srgbClr val="9933FF"/>
                </a:solidFill>
                <a:effectLst>
                  <a:outerShdw blurRad="50800" dist="38100" dir="2700000" algn="tl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 อย่างมีคุณภาพ</a:t>
            </a:r>
            <a:endParaRPr lang="th-TH" sz="1400" b="1" dirty="0">
              <a:solidFill>
                <a:srgbClr val="9933FF"/>
              </a:solidFill>
              <a:effectLst>
                <a:outerShdw blurRad="50800" dist="38100" dir="2700000" algn="tl" rotWithShape="0">
                  <a:srgbClr val="9933FF">
                    <a:alpha val="40000"/>
                  </a:srgbClr>
                </a:outerShdw>
              </a:effectLst>
              <a:latin typeface="PSL Methinee" pitchFamily="18" charset="-34"/>
              <a:cs typeface="PSL Methinee" pitchFamily="18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19416" y="2071678"/>
            <a:ext cx="1183076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342900" indent="-342900"/>
            <a:r>
              <a:rPr lang="th-TH" sz="1400" b="1" dirty="0" smtClean="0">
                <a:solidFill>
                  <a:srgbClr val="9933FF"/>
                </a:solidFill>
                <a:effectLst>
                  <a:outerShdw blurRad="50800" dist="38100" dir="5400000" algn="t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</a:t>
            </a:r>
            <a:endParaRPr lang="en-US" sz="1400" b="1" dirty="0" smtClean="0">
              <a:solidFill>
                <a:srgbClr val="9933FF"/>
              </a:solidFill>
              <a:effectLst>
                <a:outerShdw blurRad="50800" dist="38100" dir="5400000" algn="t" rotWithShape="0">
                  <a:srgbClr val="9933FF">
                    <a:alpha val="40000"/>
                  </a:srgbClr>
                </a:outerShdw>
              </a:effectLst>
              <a:latin typeface="PSL Methinee" pitchFamily="18" charset="-34"/>
              <a:cs typeface="PSL Methinee" pitchFamily="18" charset="-34"/>
            </a:endParaRPr>
          </a:p>
          <a:p>
            <a:pPr marL="342900" indent="-342900"/>
            <a:r>
              <a:rPr lang="th-TH" sz="1400" b="1" dirty="0" smtClean="0">
                <a:solidFill>
                  <a:srgbClr val="9933FF"/>
                </a:solidFill>
                <a:effectLst>
                  <a:outerShdw blurRad="50800" dist="38100" dir="5400000" algn="t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8. พัฒนาการศึกษา</a:t>
            </a:r>
          </a:p>
          <a:p>
            <a:pPr marL="342900" indent="-342900"/>
            <a:r>
              <a:rPr lang="th-TH" sz="1400" b="1" dirty="0" smtClean="0">
                <a:solidFill>
                  <a:srgbClr val="9933FF"/>
                </a:solidFill>
                <a:effectLst>
                  <a:outerShdw blurRad="50800" dist="38100" dir="5400000" algn="t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 ในจังหวัดชาย</a:t>
            </a:r>
          </a:p>
          <a:p>
            <a:pPr marL="342900" indent="-342900"/>
            <a:r>
              <a:rPr lang="th-TH" sz="1400" b="1" dirty="0" smtClean="0">
                <a:solidFill>
                  <a:srgbClr val="9933FF"/>
                </a:solidFill>
                <a:effectLst>
                  <a:outerShdw blurRad="50800" dist="38100" dir="5400000" algn="t" rotWithShape="0">
                    <a:srgbClr val="9933FF">
                      <a:alpha val="40000"/>
                    </a:srgbClr>
                  </a:outerShdw>
                </a:effectLst>
                <a:latin typeface="PSL Methinee" pitchFamily="18" charset="-34"/>
                <a:cs typeface="PSL Methinee" pitchFamily="18" charset="-34"/>
              </a:rPr>
              <a:t>    แดนภาคใต้</a:t>
            </a:r>
            <a:endParaRPr lang="th-TH" sz="1400" b="1" dirty="0">
              <a:solidFill>
                <a:srgbClr val="9933FF"/>
              </a:solidFill>
              <a:effectLst>
                <a:outerShdw blurRad="50800" dist="38100" dir="5400000" algn="t" rotWithShape="0">
                  <a:srgbClr val="9933FF">
                    <a:alpha val="40000"/>
                  </a:srgbClr>
                </a:outerShdw>
              </a:effectLst>
              <a:latin typeface="PSL Methinee" pitchFamily="18" charset="-34"/>
              <a:cs typeface="PSL Methinee" pitchFamily="18" charset="-34"/>
            </a:endParaRPr>
          </a:p>
        </p:txBody>
      </p:sp>
      <p:pic>
        <p:nvPicPr>
          <p:cNvPr id="32" name="Picture 2" descr="D:\PowerPoint\หัว ppt ศธ ไม่มีเว็บ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428596" y="1500174"/>
            <a:ext cx="8572560" cy="508020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การปฏิรูปการศึกษาหรือการจัดการศึกษา ต้องพิจารณาจากโจทย์ใหญ่</a:t>
            </a:r>
            <a:endParaRPr lang="en-US" sz="5500" b="1" dirty="0" smtClean="0"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SL Methinee" pitchFamily="18" charset="-34"/>
              <a:ea typeface="+mj-ea"/>
              <a:cs typeface="PSL Methinee" pitchFamily="18" charset="-34"/>
            </a:endParaRP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 -ประเทศไทย กำลังก้าวสู่ สังคมขนาดใหญ่</a:t>
            </a: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ทั้งในระดับภูมิภาคและสังคมโลก </a:t>
            </a:r>
            <a:r>
              <a:rPr lang="th-TH" sz="5500" b="1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มีเศรษฐกิจ ของ 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สหรัฐอเมริกา ทวีปยุโรป จีน และญี่ปุ่นเป็นแกนนำ</a:t>
            </a:r>
            <a:endParaRPr kumimoji="0" lang="th-TH" sz="55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pic>
        <p:nvPicPr>
          <p:cNvPr id="1026" name="Picture 2" descr="D:\PowerPoint\หัว ppt ศธ ไม่มีเว็บ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428596" y="1500174"/>
            <a:ext cx="8715404" cy="5080206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5500" b="1" dirty="0" smtClean="0"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SL Methinee" pitchFamily="18" charset="-34"/>
              <a:ea typeface="+mj-ea"/>
              <a:cs typeface="PSL Methinee" pitchFamily="18" charset="-34"/>
            </a:endParaRP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 -ประเทศไทย ต้องพัฒนาขีดความสามารถในการแข่งขันของประเทศ เพื่อที่จะสามารถอยู่รอดในสภาวการณ์ปัจจุบันและในอนาคตต่อไป</a:t>
            </a: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 -การเพิ่มขีดความสามารถในการแข่งขันที่สำคัญและขาดไม่ได้ คือ  </a:t>
            </a:r>
            <a:r>
              <a:rPr lang="th-TH" sz="55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การพัฒนาคน</a:t>
            </a: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.</a:t>
            </a:r>
          </a:p>
        </p:txBody>
      </p:sp>
      <p:pic>
        <p:nvPicPr>
          <p:cNvPr id="1026" name="Picture 2" descr="D:\PowerPoint\หัว ppt ศธ ไม่มีเว็บ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142844" y="1357298"/>
            <a:ext cx="9001188" cy="5223082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5500" b="1" dirty="0" smtClean="0"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SL Methinee" pitchFamily="18" charset="-34"/>
              <a:ea typeface="+mj-ea"/>
              <a:cs typeface="PSL Methinee" pitchFamily="18" charset="-34"/>
            </a:endParaRP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 -จากการประเมินการจัดอันดับ โดย 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IMD 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พบว่าในปี ค.ศ.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2013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การศึกษาไทยอยู่ในอันดับที่ 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51 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จาก 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60 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ประเทศ</a:t>
            </a: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 -ผลการประเมินผลการทดสอบ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PISA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ทั้งในด้านคณิตศาสตร์ วิทยาศาสตร์ และการอ่าน ในปี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2009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ไทยอยู่อันดับที่ 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50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จาก 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65 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ประเทศ</a:t>
            </a:r>
            <a:endParaRPr lang="th-TH" sz="5500" b="1" dirty="0" smtClean="0"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SL Methinee" pitchFamily="18" charset="-34"/>
              <a:ea typeface="+mj-ea"/>
              <a:cs typeface="PSL Methinee" pitchFamily="18" charset="-34"/>
            </a:endParaRP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.</a:t>
            </a:r>
          </a:p>
        </p:txBody>
      </p:sp>
      <p:pic>
        <p:nvPicPr>
          <p:cNvPr id="1026" name="Picture 2" descr="D:\PowerPoint\หัว ppt ศธ ไม่มีเว็บ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214282" y="1357298"/>
            <a:ext cx="8929718" cy="5500702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5500" b="1" dirty="0" smtClean="0"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SL Methinee" pitchFamily="18" charset="-34"/>
              <a:ea typeface="+mj-ea"/>
              <a:cs typeface="PSL Methinee" pitchFamily="18" charset="-34"/>
            </a:endParaRP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 -ผลการจัดอันดับ 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400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มหาวิทยาลัยที่ดีที่สุดในโลกโดย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Times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Higher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Education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World </a:t>
            </a:r>
            <a:r>
              <a:rPr lang="en-US" sz="5500" b="1" dirty="0" err="1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Rangkings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ปี ค.ศ.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2012 – 2013 </a:t>
            </a: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 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มีมหาวิทยาลัยไทย เพียงแห่งเดียวที่ติดอยู่ในกลุ่ม 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351-400 </a:t>
            </a:r>
            <a:r>
              <a:rPr lang="th-TH" sz="55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(มหาวิทยาลัยเทคโนโลยีพระจอมเกล้าธนบุรี </a:t>
            </a:r>
            <a:r>
              <a:rPr lang="en-US" sz="55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“</a:t>
            </a:r>
            <a:r>
              <a:rPr lang="th-TH" sz="55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บางมด” ลำดับที่ </a:t>
            </a:r>
            <a:r>
              <a:rPr lang="en-US" sz="55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389</a:t>
            </a:r>
            <a:r>
              <a:rPr lang="th-TH" sz="55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)</a:t>
            </a: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 </a:t>
            </a:r>
            <a:endParaRPr lang="th-TH" sz="5500" b="1" dirty="0" smtClean="0"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SL Methinee" pitchFamily="18" charset="-34"/>
              <a:ea typeface="+mj-ea"/>
              <a:cs typeface="PSL Methinee" pitchFamily="18" charset="-34"/>
            </a:endParaRP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.</a:t>
            </a:r>
          </a:p>
        </p:txBody>
      </p:sp>
      <p:pic>
        <p:nvPicPr>
          <p:cNvPr id="1026" name="Picture 2" descr="D:\PowerPoint\หัว ppt ศธ ไม่มีเว็บ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214282" y="1357298"/>
            <a:ext cx="8929718" cy="5500702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5500" b="1" dirty="0" smtClean="0"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SL Methinee" pitchFamily="18" charset="-34"/>
              <a:ea typeface="+mj-ea"/>
              <a:cs typeface="PSL Methinee" pitchFamily="18" charset="-34"/>
            </a:endParaRP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 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</a:t>
            </a:r>
            <a:r>
              <a:rPr lang="th-TH" sz="60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เมื่อปี ค.ศ.</a:t>
            </a:r>
            <a:r>
              <a:rPr lang="en-US" sz="60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2011</a:t>
            </a:r>
            <a:endParaRPr lang="en-US" sz="5500" b="1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SL Methinee" pitchFamily="18" charset="-34"/>
              <a:ea typeface="+mj-ea"/>
              <a:cs typeface="PSL Methinee" pitchFamily="18" charset="-34"/>
            </a:endParaRP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 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    มีมหาวิทยาลัยไทย ติดอันดับ อยู่ </a:t>
            </a: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2</a:t>
            </a: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มหาวิทยาลัย คือ</a:t>
            </a:r>
            <a:r>
              <a:rPr lang="en-US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</a:t>
            </a:r>
            <a:endParaRPr lang="th-TH" sz="5500" b="1" dirty="0" smtClean="0">
              <a:solidFill>
                <a:srgbClr val="0000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SL Methinee" pitchFamily="18" charset="-34"/>
              <a:ea typeface="+mj-ea"/>
              <a:cs typeface="PSL Methinee" pitchFamily="18" charset="-34"/>
            </a:endParaRP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     </a:t>
            </a:r>
            <a:r>
              <a:rPr lang="th-TH" sz="55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-</a:t>
            </a:r>
            <a:r>
              <a:rPr lang="en-US" sz="55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</a:t>
            </a:r>
            <a:r>
              <a:rPr lang="th-TH" sz="55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มหาวิทยาลัยมหิดล ลำดับที่ </a:t>
            </a:r>
            <a:r>
              <a:rPr lang="en-US" sz="55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306</a:t>
            </a: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     - </a:t>
            </a:r>
            <a:r>
              <a:rPr lang="th-TH" sz="55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จุฬาลง</a:t>
            </a:r>
            <a:r>
              <a:rPr lang="th-TH" sz="5500" b="1" dirty="0" err="1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กรณ</a:t>
            </a:r>
            <a:r>
              <a:rPr lang="th-TH" sz="55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มหาวิทยาลัย ลำดับที่ </a:t>
            </a:r>
            <a:r>
              <a:rPr lang="en-US" sz="5500" b="1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341</a:t>
            </a:r>
            <a:endParaRPr lang="th-TH" sz="5500" b="1" dirty="0" smtClean="0"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SL Methinee" pitchFamily="18" charset="-34"/>
              <a:ea typeface="+mj-ea"/>
              <a:cs typeface="PSL Methinee" pitchFamily="18" charset="-34"/>
            </a:endParaRP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 </a:t>
            </a:r>
            <a:endParaRPr lang="th-TH" sz="5500" b="1" dirty="0" smtClean="0"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SL Methinee" pitchFamily="18" charset="-34"/>
              <a:ea typeface="+mj-ea"/>
              <a:cs typeface="PSL Methinee" pitchFamily="18" charset="-34"/>
            </a:endParaRP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5500" b="1" dirty="0" smtClean="0">
                <a:solidFill>
                  <a:srgbClr val="0000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.</a:t>
            </a:r>
          </a:p>
        </p:txBody>
      </p:sp>
      <p:pic>
        <p:nvPicPr>
          <p:cNvPr id="1026" name="Picture 2" descr="D:\PowerPoint\หัว ppt ศธ ไม่มีเว็บ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computer\Desktop\fe131d7f5a6b38b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4771" y="71414"/>
            <a:ext cx="1045858" cy="1347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1643050"/>
            <a:ext cx="9144000" cy="1214446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7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38100" dir="5400000" algn="t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กระทรวงศึกษาธิการ ประกาศให้</a:t>
            </a:r>
            <a:endParaRPr kumimoji="0" lang="th-TH" sz="72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accent2">
                  <a:lumMod val="50000"/>
                </a:schemeClr>
              </a:solidFill>
              <a:effectLst>
                <a:outerShdw blurRad="50800" dist="381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sp>
        <p:nvSpPr>
          <p:cNvPr id="8" name="ชื่อเรื่อง 1"/>
          <p:cNvSpPr txBox="1">
            <a:spLocks/>
          </p:cNvSpPr>
          <p:nvPr/>
        </p:nvSpPr>
        <p:spPr>
          <a:xfrm>
            <a:off x="428596" y="3571876"/>
            <a:ext cx="8501122" cy="3000396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6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การศึกษาเป็นวาระแห่งชาติ ให้ ปี ๒๕๕๖ เป็นปีแห่ง</a:t>
            </a:r>
            <a:r>
              <a:rPr lang="en-US" sz="6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 “</a:t>
            </a:r>
            <a:r>
              <a:rPr lang="th-TH" sz="6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การรวมพลังยกระดับคุณภาพการศึกษา”</a:t>
            </a:r>
            <a:endParaRPr kumimoji="0" lang="th-TH" sz="6000" b="1" i="0" u="none" strike="noStrike" kern="1200" cap="none" spc="-100" normalizeH="0" baseline="0" noProof="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F0000"/>
              </a:solidFill>
              <a:effectLst>
                <a:outerShdw blurRad="50800" dist="38100" dir="5400000" algn="t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computer\Desktop\fe131d7f5a6b38b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4771" y="71414"/>
            <a:ext cx="1045858" cy="1347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-32" y="1643050"/>
            <a:ext cx="5072098" cy="1357322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9600" b="1" spc="-10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99"/>
                </a:solidFill>
                <a:effectLst>
                  <a:outerShdw blurRad="50800" dist="38100" dir="5400000" algn="t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เป้าหมาย</a:t>
            </a:r>
            <a:endParaRPr kumimoji="0" lang="th-TH" sz="96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0099"/>
              </a:solidFill>
              <a:effectLst>
                <a:outerShdw blurRad="50800" dist="38100" dir="54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  <p:sp>
        <p:nvSpPr>
          <p:cNvPr id="8" name="ชื่อเรื่อง 1"/>
          <p:cNvSpPr txBox="1">
            <a:spLocks/>
          </p:cNvSpPr>
          <p:nvPr/>
        </p:nvSpPr>
        <p:spPr>
          <a:xfrm>
            <a:off x="0" y="3143248"/>
            <a:ext cx="9144000" cy="35719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6000" b="1" spc="-10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00FF"/>
              </a:solidFill>
              <a:effectLst>
                <a:outerShdw blurRad="50800" dist="38100" dir="5400000" algn="t" rotWithShape="0">
                  <a:schemeClr val="tx1">
                    <a:alpha val="40000"/>
                  </a:schemeClr>
                </a:outerShdw>
              </a:effectLst>
              <a:latin typeface="PSL Methinee" pitchFamily="18" charset="-34"/>
              <a:ea typeface="+mj-ea"/>
              <a:cs typeface="PSL Methinee" pitchFamily="18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6000" b="1" spc="-10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00FF"/>
              </a:solidFill>
              <a:effectLst>
                <a:outerShdw blurRad="50800" dist="38100" dir="5400000" algn="t" rotWithShape="0">
                  <a:schemeClr val="tx1">
                    <a:alpha val="40000"/>
                  </a:schemeClr>
                </a:outerShdw>
              </a:effectLst>
              <a:latin typeface="PSL Methinee" pitchFamily="18" charset="-34"/>
              <a:ea typeface="+mj-ea"/>
              <a:cs typeface="PSL Methinee" pitchFamily="18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6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มุ่งพัฒนาผู้เรียน ให้สามารถคิด วิเคราะห์ เรียนรู้ ได้ด้วยตนเอง มีคุณลักษณะ ที่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6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พึงประสงค์ มีทักษะ ที่จำเป็นสำหรับ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6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schemeClr val="tx1">
                      <a:alpha val="40000"/>
                    </a:schemeClr>
                  </a:outerShdw>
                </a:effectLst>
                <a:latin typeface="PSL Methinee" pitchFamily="18" charset="-34"/>
                <a:ea typeface="+mj-ea"/>
                <a:cs typeface="PSL Methinee" pitchFamily="18" charset="-34"/>
              </a:rPr>
              <a:t>ศตวรรษที่ ๒๑</a:t>
            </a:r>
            <a:endParaRPr kumimoji="0" lang="th-TH" sz="6000" b="1" i="0" u="none" strike="noStrike" kern="1200" cap="none" spc="-100" normalizeH="0" baseline="0" noProof="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F0000"/>
              </a:solidFill>
              <a:effectLst>
                <a:outerShdw blurRad="50800" dist="38100" dir="5400000" algn="t" rotWithShape="0">
                  <a:schemeClr val="tx1">
                    <a:alpha val="40000"/>
                  </a:schemeClr>
                </a:outerShdw>
              </a:effectLst>
              <a:uLnTx/>
              <a:uFillTx/>
              <a:latin typeface="PSL Methinee" pitchFamily="18" charset="-34"/>
              <a:ea typeface="+mj-ea"/>
              <a:cs typeface="PSL Methinee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เสมอภาค">
  <a:themeElements>
    <a:clrScheme name="มุมมอง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เสมอภาค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สมอภาค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1107</TotalTime>
  <Words>1030</Words>
  <Application>Microsoft Office PowerPoint</Application>
  <PresentationFormat>นำเสนอทางหน้าจอ (4:3)</PresentationFormat>
  <Paragraphs>129</Paragraphs>
  <Slides>22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22</vt:i4>
      </vt:variant>
    </vt:vector>
  </HeadingPairs>
  <TitlesOfParts>
    <vt:vector size="23" baseType="lpstr">
      <vt:lpstr>เสมอภาค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computer</dc:creator>
  <cp:lastModifiedBy>iLLuSioN</cp:lastModifiedBy>
  <cp:revision>121</cp:revision>
  <dcterms:created xsi:type="dcterms:W3CDTF">2013-07-30T07:19:20Z</dcterms:created>
  <dcterms:modified xsi:type="dcterms:W3CDTF">2013-08-27T07:54:39Z</dcterms:modified>
</cp:coreProperties>
</file>